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54EA93-2C2A-4C1A-86C2-C1F08428502B}" type="datetimeFigureOut">
              <a:rPr lang="en-US" smtClean="0"/>
              <a:t>10/5/2019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34BF8A-3287-4CA9-BC0E-CDBE193DE88C}" type="slidenum">
              <a:rPr lang="en-US" smtClean="0"/>
              <a:t>‹#›</a:t>
            </a:fld>
            <a:endParaRPr lang="en-US"/>
          </a:p>
        </p:txBody>
      </p:sp>
    </p:spTree>
    <p:extLst>
      <p:ext uri="{BB962C8B-B14F-4D97-AF65-F5344CB8AC3E}">
        <p14:creationId xmlns:p14="http://schemas.microsoft.com/office/powerpoint/2010/main" val="4002508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Leading by</a:t>
            </a:r>
            <a:r>
              <a:rPr lang="en-US" baseline="0" dirty="0" smtClean="0"/>
              <a:t> example is a maxim that should apply to senior leaders at Walmart. Leaders are always viewed as the embodiment of common identity and organizational values. </a:t>
            </a:r>
            <a:endParaRPr lang="en-US" dirty="0"/>
          </a:p>
        </p:txBody>
      </p:sp>
      <p:sp>
        <p:nvSpPr>
          <p:cNvPr id="4" name="Slide Number Placeholder 3"/>
          <p:cNvSpPr>
            <a:spLocks noGrp="1"/>
          </p:cNvSpPr>
          <p:nvPr>
            <p:ph type="sldNum" sz="quarter" idx="10"/>
          </p:nvPr>
        </p:nvSpPr>
        <p:spPr/>
        <p:txBody>
          <a:bodyPr/>
          <a:lstStyle/>
          <a:p>
            <a:fld id="{C834BF8A-3287-4CA9-BC0E-CDBE193DE88C}" type="slidenum">
              <a:rPr lang="en-US" smtClean="0"/>
              <a:t>2</a:t>
            </a:fld>
            <a:endParaRPr lang="en-US"/>
          </a:p>
        </p:txBody>
      </p:sp>
    </p:spTree>
    <p:extLst>
      <p:ext uri="{BB962C8B-B14F-4D97-AF65-F5344CB8AC3E}">
        <p14:creationId xmlns:p14="http://schemas.microsoft.com/office/powerpoint/2010/main" val="2268871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Senior employees at Walmart can promote fairness at the workplace by</a:t>
            </a:r>
            <a:r>
              <a:rPr lang="en-US" baseline="0" dirty="0" smtClean="0"/>
              <a:t> avoiding discrimination and bias. They should treat the employees equally. There should be no any form of discrimination on the basis of color, race, gender or class. Promotions and recruitments should be done with equality and based on merit.</a:t>
            </a:r>
            <a:endParaRPr lang="en-US" dirty="0"/>
          </a:p>
        </p:txBody>
      </p:sp>
      <p:sp>
        <p:nvSpPr>
          <p:cNvPr id="4" name="Slide Number Placeholder 3"/>
          <p:cNvSpPr>
            <a:spLocks noGrp="1"/>
          </p:cNvSpPr>
          <p:nvPr>
            <p:ph type="sldNum" sz="quarter" idx="10"/>
          </p:nvPr>
        </p:nvSpPr>
        <p:spPr/>
        <p:txBody>
          <a:bodyPr/>
          <a:lstStyle/>
          <a:p>
            <a:fld id="{C834BF8A-3287-4CA9-BC0E-CDBE193DE88C}" type="slidenum">
              <a:rPr lang="en-US" smtClean="0"/>
              <a:t>3</a:t>
            </a:fld>
            <a:endParaRPr lang="en-US"/>
          </a:p>
        </p:txBody>
      </p:sp>
    </p:spTree>
    <p:extLst>
      <p:ext uri="{BB962C8B-B14F-4D97-AF65-F5344CB8AC3E}">
        <p14:creationId xmlns:p14="http://schemas.microsoft.com/office/powerpoint/2010/main" val="793412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Senior leaders can</a:t>
            </a:r>
            <a:r>
              <a:rPr lang="en-US" baseline="0" dirty="0" smtClean="0"/>
              <a:t> promote fairness in the workplace by listening to the complaints of the employees. The leaders should promote transparency and accountability in the organization by keeping their promises and commitments. They should as well uphold the four core values at Walmart.</a:t>
            </a:r>
            <a:endParaRPr lang="en-US" dirty="0"/>
          </a:p>
        </p:txBody>
      </p:sp>
      <p:sp>
        <p:nvSpPr>
          <p:cNvPr id="4" name="Slide Number Placeholder 3"/>
          <p:cNvSpPr>
            <a:spLocks noGrp="1"/>
          </p:cNvSpPr>
          <p:nvPr>
            <p:ph type="sldNum" sz="quarter" idx="10"/>
          </p:nvPr>
        </p:nvSpPr>
        <p:spPr/>
        <p:txBody>
          <a:bodyPr/>
          <a:lstStyle/>
          <a:p>
            <a:fld id="{C834BF8A-3287-4CA9-BC0E-CDBE193DE88C}" type="slidenum">
              <a:rPr lang="en-US" smtClean="0"/>
              <a:t>4</a:t>
            </a:fld>
            <a:endParaRPr lang="en-US"/>
          </a:p>
        </p:txBody>
      </p:sp>
    </p:spTree>
    <p:extLst>
      <p:ext uri="{BB962C8B-B14F-4D97-AF65-F5344CB8AC3E}">
        <p14:creationId xmlns:p14="http://schemas.microsoft.com/office/powerpoint/2010/main" val="3434330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Senior</a:t>
            </a:r>
            <a:r>
              <a:rPr lang="en-US" baseline="0" dirty="0" smtClean="0"/>
              <a:t> leaders should be open in the decisions they make, they should accept responsibility for wrongdoing. This acts as a good example to the junior employees. All employees should be treated equally.</a:t>
            </a:r>
            <a:endParaRPr lang="en-US" dirty="0"/>
          </a:p>
        </p:txBody>
      </p:sp>
      <p:sp>
        <p:nvSpPr>
          <p:cNvPr id="4" name="Slide Number Placeholder 3"/>
          <p:cNvSpPr>
            <a:spLocks noGrp="1"/>
          </p:cNvSpPr>
          <p:nvPr>
            <p:ph type="sldNum" sz="quarter" idx="10"/>
          </p:nvPr>
        </p:nvSpPr>
        <p:spPr/>
        <p:txBody>
          <a:bodyPr/>
          <a:lstStyle/>
          <a:p>
            <a:fld id="{C834BF8A-3287-4CA9-BC0E-CDBE193DE88C}" type="slidenum">
              <a:rPr lang="en-US" smtClean="0"/>
              <a:t>5</a:t>
            </a:fld>
            <a:endParaRPr lang="en-US"/>
          </a:p>
        </p:txBody>
      </p:sp>
    </p:spTree>
    <p:extLst>
      <p:ext uri="{BB962C8B-B14F-4D97-AF65-F5344CB8AC3E}">
        <p14:creationId xmlns:p14="http://schemas.microsoft.com/office/powerpoint/2010/main" val="163878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should be proper channels of communication where employees can raise their concerns</a:t>
            </a:r>
            <a:r>
              <a:rPr lang="en-US" baseline="0" dirty="0" smtClean="0"/>
              <a:t> and complaints. This should come with no retribution or consequences. Senior employees should encourage junior employees to report any case of say sexual assault in the workplace. The leaders should take action to those found culpable.</a:t>
            </a:r>
            <a:endParaRPr lang="en-US" dirty="0"/>
          </a:p>
        </p:txBody>
      </p:sp>
      <p:sp>
        <p:nvSpPr>
          <p:cNvPr id="4" name="Slide Number Placeholder 3"/>
          <p:cNvSpPr>
            <a:spLocks noGrp="1"/>
          </p:cNvSpPr>
          <p:nvPr>
            <p:ph type="sldNum" sz="quarter" idx="10"/>
          </p:nvPr>
        </p:nvSpPr>
        <p:spPr/>
        <p:txBody>
          <a:bodyPr/>
          <a:lstStyle/>
          <a:p>
            <a:fld id="{C834BF8A-3287-4CA9-BC0E-CDBE193DE88C}" type="slidenum">
              <a:rPr lang="en-US" smtClean="0"/>
              <a:t>6</a:t>
            </a:fld>
            <a:endParaRPr lang="en-US"/>
          </a:p>
        </p:txBody>
      </p:sp>
    </p:spTree>
    <p:extLst>
      <p:ext uri="{BB962C8B-B14F-4D97-AF65-F5344CB8AC3E}">
        <p14:creationId xmlns:p14="http://schemas.microsoft.com/office/powerpoint/2010/main" val="1521518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 management at Walmart should promote open communication by setting a precedent of reporting misconduct or harassment. The top employees should create an environment</a:t>
            </a:r>
            <a:r>
              <a:rPr lang="en-US" baseline="0" dirty="0" smtClean="0"/>
              <a:t> where employee wellbeing is their top priority. Leaders should act in fair practices to avoid the trickling down of displays of fairness to the junior employees. Top leaders should always act with high integrity and standards.</a:t>
            </a:r>
            <a:endParaRPr lang="en-US" dirty="0"/>
          </a:p>
        </p:txBody>
      </p:sp>
      <p:sp>
        <p:nvSpPr>
          <p:cNvPr id="4" name="Slide Number Placeholder 3"/>
          <p:cNvSpPr>
            <a:spLocks noGrp="1"/>
          </p:cNvSpPr>
          <p:nvPr>
            <p:ph type="sldNum" sz="quarter" idx="10"/>
          </p:nvPr>
        </p:nvSpPr>
        <p:spPr/>
        <p:txBody>
          <a:bodyPr/>
          <a:lstStyle/>
          <a:p>
            <a:fld id="{C834BF8A-3287-4CA9-BC0E-CDBE193DE88C}" type="slidenum">
              <a:rPr lang="en-US" smtClean="0"/>
              <a:t>7</a:t>
            </a:fld>
            <a:endParaRPr lang="en-US"/>
          </a:p>
        </p:txBody>
      </p:sp>
    </p:spTree>
    <p:extLst>
      <p:ext uri="{BB962C8B-B14F-4D97-AF65-F5344CB8AC3E}">
        <p14:creationId xmlns:p14="http://schemas.microsoft.com/office/powerpoint/2010/main" val="2082663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2800" dirty="0" smtClean="0"/>
              <a:t>How </a:t>
            </a:r>
            <a:r>
              <a:rPr lang="en-US" sz="2800" dirty="0"/>
              <a:t>Senior Leadership can create a climate/culture that fosters fairness.</a:t>
            </a:r>
          </a:p>
        </p:txBody>
      </p:sp>
      <p:sp>
        <p:nvSpPr>
          <p:cNvPr id="3" name="Subtitle 2"/>
          <p:cNvSpPr>
            <a:spLocks noGrp="1"/>
          </p:cNvSpPr>
          <p:nvPr>
            <p:ph type="subTitle" idx="1"/>
          </p:nvPr>
        </p:nvSpPr>
        <p:spPr/>
        <p:txBody>
          <a:bodyPr>
            <a:normAutofit lnSpcReduction="10000"/>
          </a:bodyPr>
          <a:lstStyle/>
          <a:p>
            <a:pPr algn="ctr"/>
            <a:r>
              <a:rPr lang="en-US" sz="3200" dirty="0"/>
              <a:t>Student’s Name</a:t>
            </a:r>
          </a:p>
          <a:p>
            <a:pPr algn="ctr"/>
            <a:r>
              <a:rPr lang="en-US" sz="3200" dirty="0"/>
              <a:t>Institutional Affiliation </a:t>
            </a:r>
          </a:p>
          <a:p>
            <a:pPr algn="ctr"/>
            <a:endParaRPr lang="en-US" dirty="0"/>
          </a:p>
        </p:txBody>
      </p:sp>
    </p:spTree>
    <p:extLst>
      <p:ext uri="{BB962C8B-B14F-4D97-AF65-F5344CB8AC3E}">
        <p14:creationId xmlns:p14="http://schemas.microsoft.com/office/powerpoint/2010/main" val="1734392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noAutofit/>
          </a:bodyPr>
          <a:lstStyle/>
          <a:p>
            <a:pPr>
              <a:lnSpc>
                <a:spcPct val="150000"/>
              </a:lnSpc>
            </a:pPr>
            <a:r>
              <a:rPr lang="en-US" sz="1600" dirty="0" smtClean="0">
                <a:latin typeface="Times New Roman" panose="02020603050405020304" pitchFamily="18" charset="0"/>
                <a:cs typeface="Times New Roman" panose="02020603050405020304" pitchFamily="18" charset="0"/>
              </a:rPr>
              <a:t>It is always said that leaders should lead by example. This maxim should apply to the senior leaders of Walmart. </a:t>
            </a:r>
          </a:p>
          <a:p>
            <a:pPr>
              <a:lnSpc>
                <a:spcPct val="150000"/>
              </a:lnSpc>
            </a:pPr>
            <a:r>
              <a:rPr lang="en-US" sz="1600" dirty="0" smtClean="0">
                <a:latin typeface="Times New Roman" panose="02020603050405020304" pitchFamily="18" charset="0"/>
                <a:cs typeface="Times New Roman" panose="02020603050405020304" pitchFamily="18" charset="0"/>
              </a:rPr>
              <a:t>Senior leaders of Walmart can act fairly, there will be mutual understanding among the employees.</a:t>
            </a:r>
          </a:p>
          <a:p>
            <a:pPr>
              <a:lnSpc>
                <a:spcPct val="150000"/>
              </a:lnSpc>
            </a:pPr>
            <a:r>
              <a:rPr lang="en-US" sz="1600" dirty="0">
                <a:latin typeface="Times New Roman" panose="02020603050405020304" pitchFamily="18" charset="0"/>
                <a:cs typeface="Times New Roman" panose="02020603050405020304" pitchFamily="18" charset="0"/>
              </a:rPr>
              <a:t>Leading by example is essential in creating a healthy workplace climate. In any workplace including Walmart, many commonalities exist among all employees. </a:t>
            </a:r>
            <a:endParaRPr lang="en-US" sz="1600" dirty="0" smtClean="0">
              <a:latin typeface="Times New Roman" panose="02020603050405020304" pitchFamily="18" charset="0"/>
              <a:cs typeface="Times New Roman" panose="02020603050405020304" pitchFamily="18" charset="0"/>
            </a:endParaRPr>
          </a:p>
          <a:p>
            <a:pPr>
              <a:lnSpc>
                <a:spcPct val="150000"/>
              </a:lnSpc>
            </a:pPr>
            <a:r>
              <a:rPr lang="en-US" sz="1600" dirty="0" smtClean="0">
                <a:latin typeface="Times New Roman" panose="02020603050405020304" pitchFamily="18" charset="0"/>
                <a:cs typeface="Times New Roman" panose="02020603050405020304" pitchFamily="18" charset="0"/>
              </a:rPr>
              <a:t>Company </a:t>
            </a:r>
            <a:r>
              <a:rPr lang="en-US" sz="1600" dirty="0">
                <a:latin typeface="Times New Roman" panose="02020603050405020304" pitchFamily="18" charset="0"/>
                <a:cs typeface="Times New Roman" panose="02020603050405020304" pitchFamily="18" charset="0"/>
              </a:rPr>
              <a:t>leaders are viewed as the embodiment of the common identity and organizational values. </a:t>
            </a:r>
            <a:endParaRPr lang="en-US" sz="1600" dirty="0" smtClean="0">
              <a:latin typeface="Times New Roman" panose="02020603050405020304" pitchFamily="18" charset="0"/>
              <a:cs typeface="Times New Roman" panose="02020603050405020304" pitchFamily="18" charset="0"/>
            </a:endParaRPr>
          </a:p>
          <a:p>
            <a:pPr>
              <a:lnSpc>
                <a:spcPct val="150000"/>
              </a:lnSpc>
            </a:pPr>
            <a:r>
              <a:rPr lang="en-US" sz="1600" dirty="0" smtClean="0">
                <a:latin typeface="Times New Roman" panose="02020603050405020304" pitchFamily="18" charset="0"/>
                <a:cs typeface="Times New Roman" panose="02020603050405020304" pitchFamily="18" charset="0"/>
              </a:rPr>
              <a:t>This presentation gives some tips of how Walmart company can promote a climate that fosters fairness at the workplace by its senior employees.</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4268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Avoiding discrimination and bias</a:t>
            </a: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1900" dirty="0">
                <a:latin typeface="Times New Roman" panose="02020603050405020304" pitchFamily="18" charset="0"/>
                <a:cs typeface="Times New Roman" panose="02020603050405020304" pitchFamily="18" charset="0"/>
              </a:rPr>
              <a:t>Senior workers at Walmart can create a sense of fairness by avoiding discrimination when recruiting or promoting its employees</a:t>
            </a:r>
            <a:r>
              <a:rPr lang="en-US" sz="1900" dirty="0" smtClean="0">
                <a:latin typeface="Times New Roman" panose="02020603050405020304" pitchFamily="18" charset="0"/>
                <a:cs typeface="Times New Roman" panose="02020603050405020304" pitchFamily="18" charset="0"/>
              </a:rPr>
              <a:t>.</a:t>
            </a:r>
          </a:p>
          <a:p>
            <a:pPr>
              <a:lnSpc>
                <a:spcPct val="150000"/>
              </a:lnSpc>
            </a:pPr>
            <a:r>
              <a:rPr lang="en-US" sz="1900" dirty="0" smtClean="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They should avoid any kind of discrimination based on either color, class, or </a:t>
            </a:r>
            <a:r>
              <a:rPr lang="en-US" sz="1900" dirty="0" smtClean="0">
                <a:latin typeface="Times New Roman" panose="02020603050405020304" pitchFamily="18" charset="0"/>
                <a:cs typeface="Times New Roman" panose="02020603050405020304" pitchFamily="18" charset="0"/>
              </a:rPr>
              <a:t>gender. </a:t>
            </a:r>
            <a:r>
              <a:rPr lang="en-US" sz="1900" dirty="0">
                <a:latin typeface="Times New Roman" panose="02020603050405020304" pitchFamily="18" charset="0"/>
                <a:cs typeface="Times New Roman" panose="02020603050405020304" pitchFamily="18" charset="0"/>
              </a:rPr>
              <a:t>Recruitment of employees should be based on merit</a:t>
            </a:r>
            <a:r>
              <a:rPr lang="en-US" sz="1900" dirty="0" smtClean="0">
                <a:latin typeface="Times New Roman" panose="02020603050405020304" pitchFamily="18" charset="0"/>
                <a:cs typeface="Times New Roman" panose="02020603050405020304" pitchFamily="18" charset="0"/>
              </a:rPr>
              <a:t>.</a:t>
            </a:r>
          </a:p>
          <a:p>
            <a:pPr>
              <a:lnSpc>
                <a:spcPct val="150000"/>
              </a:lnSpc>
            </a:pPr>
            <a:r>
              <a:rPr lang="en-US" sz="1900" dirty="0" smtClean="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Senior leaders should encourage inclusiveness. Walmart has a culture which the company defines as “our values in action”. </a:t>
            </a:r>
            <a:endParaRPr lang="en-US" sz="1900" dirty="0" smtClean="0">
              <a:latin typeface="Times New Roman" panose="02020603050405020304" pitchFamily="18" charset="0"/>
              <a:cs typeface="Times New Roman" panose="02020603050405020304" pitchFamily="18" charset="0"/>
            </a:endParaRPr>
          </a:p>
          <a:p>
            <a:pPr>
              <a:lnSpc>
                <a:spcPct val="150000"/>
              </a:lnSpc>
            </a:pPr>
            <a:r>
              <a:rPr lang="en-US" sz="1900" dirty="0" smtClean="0">
                <a:latin typeface="Times New Roman" panose="02020603050405020304" pitchFamily="18" charset="0"/>
                <a:cs typeface="Times New Roman" panose="02020603050405020304" pitchFamily="18" charset="0"/>
              </a:rPr>
              <a:t>Each </a:t>
            </a:r>
            <a:r>
              <a:rPr lang="en-US" sz="1900" dirty="0">
                <a:latin typeface="Times New Roman" panose="02020603050405020304" pitchFamily="18" charset="0"/>
                <a:cs typeface="Times New Roman" panose="02020603050405020304" pitchFamily="18" charset="0"/>
              </a:rPr>
              <a:t>employee including the senior ones are expected to practice behaviors with four core values which are service to the customer, strive for excellence, act with integrity and respect for individual</a:t>
            </a:r>
            <a:r>
              <a:rPr lang="en-US" sz="1900" dirty="0" smtClean="0">
                <a:latin typeface="Times New Roman" panose="02020603050405020304" pitchFamily="18" charset="0"/>
                <a:cs typeface="Times New Roman" panose="02020603050405020304" pitchFamily="18" charset="0"/>
              </a:rPr>
              <a:t>.</a:t>
            </a:r>
          </a:p>
          <a:p>
            <a:pPr marL="0" indent="0">
              <a:buNone/>
            </a:pPr>
            <a:endParaRPr lang="en-US" dirty="0"/>
          </a:p>
        </p:txBody>
      </p:sp>
    </p:spTree>
    <p:extLst>
      <p:ext uri="{BB962C8B-B14F-4D97-AF65-F5344CB8AC3E}">
        <p14:creationId xmlns:p14="http://schemas.microsoft.com/office/powerpoint/2010/main" val="3925471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a:xfrm>
            <a:off x="677334" y="1016782"/>
            <a:ext cx="8596668" cy="4455550"/>
          </a:xfrm>
        </p:spPr>
        <p:txBody>
          <a:bodyPr>
            <a:normAutofit fontScale="92500" lnSpcReduction="20000"/>
          </a:bodyPr>
          <a:lstStyle/>
          <a:p>
            <a:endParaRPr lang="en-US" dirty="0" smtClean="0"/>
          </a:p>
          <a:p>
            <a:pPr>
              <a:lnSpc>
                <a:spcPct val="170000"/>
              </a:lnSpc>
            </a:pPr>
            <a:r>
              <a:rPr lang="en-US" dirty="0">
                <a:latin typeface="Times New Roman" panose="02020603050405020304" pitchFamily="18" charset="0"/>
                <a:cs typeface="Times New Roman" panose="02020603050405020304" pitchFamily="18" charset="0"/>
              </a:rPr>
              <a:t>If the senior Walmart employees adhere to these four core values, then an environment of fairness is created</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nSpc>
                <a:spcPct val="170000"/>
              </a:lnSpc>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the top management which came up with these four core values which means they intended to create a climate of fairness to the employees. </a:t>
            </a:r>
            <a:endParaRPr lang="en-US" dirty="0" smtClean="0">
              <a:latin typeface="Times New Roman" panose="02020603050405020304" pitchFamily="18" charset="0"/>
              <a:cs typeface="Times New Roman" panose="02020603050405020304" pitchFamily="18" charset="0"/>
            </a:endParaRPr>
          </a:p>
          <a:p>
            <a:pPr>
              <a:lnSpc>
                <a:spcPct val="170000"/>
              </a:lnSpc>
            </a:pPr>
            <a:r>
              <a:rPr lang="en-US" dirty="0" smtClean="0">
                <a:latin typeface="Times New Roman" panose="02020603050405020304" pitchFamily="18" charset="0"/>
                <a:cs typeface="Times New Roman" panose="02020603050405020304" pitchFamily="18" charset="0"/>
              </a:rPr>
              <a:t>Walmart can create a culture that fosters fairness by upholding these four values.</a:t>
            </a:r>
          </a:p>
          <a:p>
            <a:pPr>
              <a:lnSpc>
                <a:spcPct val="170000"/>
              </a:lnSpc>
            </a:pPr>
            <a:r>
              <a:rPr lang="en-US" dirty="0">
                <a:latin typeface="Times New Roman" panose="02020603050405020304" pitchFamily="18" charset="0"/>
                <a:cs typeface="Times New Roman" panose="02020603050405020304" pitchFamily="18" charset="0"/>
              </a:rPr>
              <a:t>Leaders should regularly examine complaints by employees and other stakeholders to determine whether the organization’s operations are in alignment with its </a:t>
            </a:r>
            <a:r>
              <a:rPr lang="en-US" dirty="0" smtClean="0">
                <a:latin typeface="Times New Roman" panose="02020603050405020304" pitchFamily="18" charset="0"/>
                <a:cs typeface="Times New Roman" panose="02020603050405020304" pitchFamily="18" charset="0"/>
              </a:rPr>
              <a:t>values.</a:t>
            </a:r>
          </a:p>
          <a:p>
            <a:pPr>
              <a:lnSpc>
                <a:spcPct val="170000"/>
              </a:lnSpc>
            </a:pPr>
            <a:r>
              <a:rPr lang="en-US" dirty="0" smtClean="0">
                <a:latin typeface="Times New Roman" panose="02020603050405020304" pitchFamily="18" charset="0"/>
                <a:cs typeface="Times New Roman" panose="02020603050405020304" pitchFamily="18" charset="0"/>
              </a:rPr>
              <a:t>Leaders should encourage transparency and accountability in the organization. They should keep their promises and commitments (Hogg</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2001</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970005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Egalitarianism </a:t>
            </a:r>
            <a:endParaRPr lang="en-US" dirty="0"/>
          </a:p>
        </p:txBody>
      </p:sp>
      <p:sp>
        <p:nvSpPr>
          <p:cNvPr id="3" name="Content Placeholder 2"/>
          <p:cNvSpPr>
            <a:spLocks noGrp="1"/>
          </p:cNvSpPr>
          <p:nvPr>
            <p:ph idx="1"/>
          </p:nvPr>
        </p:nvSpPr>
        <p:spPr/>
        <p:txBody>
          <a:bodyPr>
            <a:noAutofit/>
          </a:bodyPr>
          <a:lstStyle/>
          <a:p>
            <a:pPr>
              <a:lnSpc>
                <a:spcPct val="160000"/>
              </a:lnSpc>
            </a:pPr>
            <a:r>
              <a:rPr lang="en-US" sz="1600" dirty="0">
                <a:latin typeface="Times New Roman" panose="02020603050405020304" pitchFamily="18" charset="0"/>
                <a:cs typeface="Times New Roman" panose="02020603050405020304" pitchFamily="18" charset="0"/>
              </a:rPr>
              <a:t>Senior leaders at Walmart </a:t>
            </a:r>
            <a:r>
              <a:rPr lang="en-US" sz="1600" dirty="0" smtClean="0">
                <a:latin typeface="Times New Roman" panose="02020603050405020304" pitchFamily="18" charset="0"/>
                <a:cs typeface="Times New Roman" panose="02020603050405020304" pitchFamily="18" charset="0"/>
              </a:rPr>
              <a:t>can promote </a:t>
            </a:r>
            <a:r>
              <a:rPr lang="en-US" sz="1600" dirty="0">
                <a:latin typeface="Times New Roman" panose="02020603050405020304" pitchFamily="18" charset="0"/>
                <a:cs typeface="Times New Roman" panose="02020603050405020304" pitchFamily="18" charset="0"/>
              </a:rPr>
              <a:t>fairness at workplace through egalitarian treatment. </a:t>
            </a:r>
            <a:endParaRPr lang="en-US" sz="1600" dirty="0" smtClean="0">
              <a:latin typeface="Times New Roman" panose="02020603050405020304" pitchFamily="18" charset="0"/>
              <a:cs typeface="Times New Roman" panose="02020603050405020304" pitchFamily="18" charset="0"/>
            </a:endParaRPr>
          </a:p>
          <a:p>
            <a:pPr>
              <a:lnSpc>
                <a:spcPct val="160000"/>
              </a:lnSpc>
            </a:pPr>
            <a:r>
              <a:rPr lang="en-US" sz="1600" dirty="0" smtClean="0">
                <a:latin typeface="Times New Roman" panose="02020603050405020304" pitchFamily="18" charset="0"/>
                <a:cs typeface="Times New Roman" panose="02020603050405020304" pitchFamily="18" charset="0"/>
              </a:rPr>
              <a:t>How </a:t>
            </a:r>
            <a:r>
              <a:rPr lang="en-US" sz="1600" dirty="0">
                <a:latin typeface="Times New Roman" panose="02020603050405020304" pitchFamily="18" charset="0"/>
                <a:cs typeface="Times New Roman" panose="02020603050405020304" pitchFamily="18" charset="0"/>
              </a:rPr>
              <a:t>employees feel about the level of fairness in the workplace is the strongest driver for wellbeing at </a:t>
            </a:r>
            <a:r>
              <a:rPr lang="en-US" sz="1600" dirty="0" smtClean="0">
                <a:latin typeface="Times New Roman" panose="02020603050405020304" pitchFamily="18" charset="0"/>
                <a:cs typeface="Times New Roman" panose="02020603050405020304" pitchFamily="18" charset="0"/>
              </a:rPr>
              <a:t>work (</a:t>
            </a:r>
            <a:r>
              <a:rPr lang="nl-NL" sz="1600" dirty="0" smtClean="0">
                <a:latin typeface="Times New Roman" panose="02020603050405020304" pitchFamily="18" charset="0"/>
                <a:cs typeface="Times New Roman" panose="02020603050405020304" pitchFamily="18" charset="0"/>
              </a:rPr>
              <a:t>Ullrich et al., 2009</a:t>
            </a:r>
            <a:r>
              <a:rPr lang="nl-NL" sz="1600" dirty="0">
                <a:latin typeface="Times New Roman" panose="02020603050405020304" pitchFamily="18" charset="0"/>
                <a:cs typeface="Times New Roman" panose="02020603050405020304" pitchFamily="18" charset="0"/>
              </a:rPr>
              <a:t>). </a:t>
            </a:r>
            <a:endParaRPr lang="en-US" sz="1600" dirty="0" smtClean="0">
              <a:latin typeface="Times New Roman" panose="02020603050405020304" pitchFamily="18" charset="0"/>
              <a:cs typeface="Times New Roman" panose="02020603050405020304" pitchFamily="18" charset="0"/>
            </a:endParaRPr>
          </a:p>
          <a:p>
            <a:pPr>
              <a:lnSpc>
                <a:spcPct val="160000"/>
              </a:lnSpc>
            </a:pPr>
            <a:r>
              <a:rPr lang="en-US" sz="1600" dirty="0" smtClean="0">
                <a:latin typeface="Times New Roman" panose="02020603050405020304" pitchFamily="18" charset="0"/>
                <a:cs typeface="Times New Roman" panose="02020603050405020304" pitchFamily="18" charset="0"/>
              </a:rPr>
              <a:t>Equitability </a:t>
            </a:r>
            <a:r>
              <a:rPr lang="en-US" sz="1600" dirty="0">
                <a:latin typeface="Times New Roman" panose="02020603050405020304" pitchFamily="18" charset="0"/>
                <a:cs typeface="Times New Roman" panose="02020603050405020304" pitchFamily="18" charset="0"/>
              </a:rPr>
              <a:t>is directly impacted by the top leader’s fair treatment and respect for workers. This includes creating an environment where employees are free to raise concerns without retribution</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p>
            <a:pPr>
              <a:lnSpc>
                <a:spcPct val="160000"/>
              </a:lnSpc>
            </a:pPr>
            <a:r>
              <a:rPr lang="en-US" sz="1600" dirty="0" smtClean="0">
                <a:latin typeface="Times New Roman" panose="02020603050405020304" pitchFamily="18" charset="0"/>
                <a:cs typeface="Times New Roman" panose="02020603050405020304" pitchFamily="18" charset="0"/>
              </a:rPr>
              <a:t>All workers should be treated equally without favor or bias. Most importantly, they should be respected.</a:t>
            </a:r>
          </a:p>
          <a:p>
            <a:pPr>
              <a:lnSpc>
                <a:spcPct val="160000"/>
              </a:lnSpc>
            </a:pPr>
            <a:r>
              <a:rPr lang="en-US" sz="1600" dirty="0" smtClean="0">
                <a:latin typeface="Times New Roman" panose="02020603050405020304" pitchFamily="18" charset="0"/>
                <a:cs typeface="Times New Roman" panose="02020603050405020304" pitchFamily="18" charset="0"/>
              </a:rPr>
              <a:t>Leaders should be </a:t>
            </a:r>
            <a:r>
              <a:rPr lang="en-US" sz="1600" dirty="0">
                <a:latin typeface="Times New Roman" panose="02020603050405020304" pitchFamily="18" charset="0"/>
                <a:cs typeface="Times New Roman" panose="02020603050405020304" pitchFamily="18" charset="0"/>
              </a:rPr>
              <a:t>open about decision making, accept responsibility for wrongdoing, and reward behavior that supports transparency and truthfulness.</a:t>
            </a:r>
          </a:p>
        </p:txBody>
      </p:sp>
    </p:spTree>
    <p:extLst>
      <p:ext uri="{BB962C8B-B14F-4D97-AF65-F5344CB8AC3E}">
        <p14:creationId xmlns:p14="http://schemas.microsoft.com/office/powerpoint/2010/main" val="294336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Promoting openness in the workplace</a:t>
            </a:r>
            <a:endParaRPr lang="en-US" dirty="0"/>
          </a:p>
        </p:txBody>
      </p:sp>
      <p:sp>
        <p:nvSpPr>
          <p:cNvPr id="3" name="Content Placeholder 2"/>
          <p:cNvSpPr>
            <a:spLocks noGrp="1"/>
          </p:cNvSpPr>
          <p:nvPr>
            <p:ph idx="1"/>
          </p:nvPr>
        </p:nvSpPr>
        <p:spPr>
          <a:xfrm>
            <a:off x="677334" y="1822964"/>
            <a:ext cx="8596668" cy="3880773"/>
          </a:xfrm>
        </p:spPr>
        <p:txBody>
          <a:bodyPr>
            <a:noAutofit/>
          </a:bodyPr>
          <a:lstStyle/>
          <a:p>
            <a:pPr>
              <a:lnSpc>
                <a:spcPct val="170000"/>
              </a:lnSpc>
            </a:pPr>
            <a:r>
              <a:rPr lang="en-US" sz="1600" dirty="0">
                <a:latin typeface="Times New Roman" panose="02020603050405020304" pitchFamily="18" charset="0"/>
                <a:cs typeface="Times New Roman" panose="02020603050405020304" pitchFamily="18" charset="0"/>
              </a:rPr>
              <a:t>Top leaders </a:t>
            </a:r>
            <a:r>
              <a:rPr lang="en-US" sz="1600" dirty="0" smtClean="0">
                <a:latin typeface="Times New Roman" panose="02020603050405020304" pitchFamily="18" charset="0"/>
                <a:cs typeface="Times New Roman" panose="02020603050405020304" pitchFamily="18" charset="0"/>
              </a:rPr>
              <a:t>at Walmart can </a:t>
            </a:r>
            <a:r>
              <a:rPr lang="en-US" sz="1600" dirty="0">
                <a:latin typeface="Times New Roman" panose="02020603050405020304" pitchFamily="18" charset="0"/>
                <a:cs typeface="Times New Roman" panose="02020603050405020304" pitchFamily="18" charset="0"/>
              </a:rPr>
              <a:t>also create a sense of fairness by creating an environment where employees are free to speak of anything that they feel is not good to them</a:t>
            </a:r>
            <a:r>
              <a:rPr lang="en-US" sz="1600" dirty="0" smtClean="0">
                <a:latin typeface="Times New Roman" panose="02020603050405020304" pitchFamily="18" charset="0"/>
                <a:cs typeface="Times New Roman" panose="02020603050405020304" pitchFamily="18" charset="0"/>
              </a:rPr>
              <a:t>.</a:t>
            </a:r>
          </a:p>
          <a:p>
            <a:pPr>
              <a:lnSpc>
                <a:spcPct val="170000"/>
              </a:lnSpc>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Leaders should encourage employees to speak out their concerns without retribution or </a:t>
            </a:r>
            <a:r>
              <a:rPr lang="en-US" sz="1600" dirty="0" smtClean="0">
                <a:latin typeface="Times New Roman" panose="02020603050405020304" pitchFamily="18" charset="0"/>
                <a:cs typeface="Times New Roman" panose="02020603050405020304" pitchFamily="18" charset="0"/>
              </a:rPr>
              <a:t>punishment (</a:t>
            </a:r>
            <a:r>
              <a:rPr lang="nl-NL" sz="1600" dirty="0" smtClean="0">
                <a:latin typeface="Times New Roman" panose="02020603050405020304" pitchFamily="18" charset="0"/>
                <a:cs typeface="Times New Roman" panose="02020603050405020304" pitchFamily="18" charset="0"/>
              </a:rPr>
              <a:t>Hogg et al, 2012</a:t>
            </a:r>
            <a:r>
              <a:rPr lang="nl-NL" sz="1600" dirty="0">
                <a:latin typeface="Times New Roman" panose="02020603050405020304" pitchFamily="18" charset="0"/>
                <a:cs typeface="Times New Roman" panose="02020603050405020304" pitchFamily="18" charset="0"/>
              </a:rPr>
              <a:t>). </a:t>
            </a:r>
            <a:endParaRPr lang="en-US" sz="1600" dirty="0" smtClean="0">
              <a:latin typeface="Times New Roman" panose="02020603050405020304" pitchFamily="18" charset="0"/>
              <a:cs typeface="Times New Roman" panose="02020603050405020304" pitchFamily="18" charset="0"/>
            </a:endParaRPr>
          </a:p>
          <a:p>
            <a:pPr>
              <a:lnSpc>
                <a:spcPct val="170000"/>
              </a:lnSpc>
            </a:pP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For example, victims of sexual harassment at the workplace should feel free to report any cases of sexual assault. The leaders should be ready to take the necessary action to the culprits. </a:t>
            </a:r>
            <a:endParaRPr lang="en-US" sz="1600" dirty="0" smtClean="0">
              <a:latin typeface="Times New Roman" panose="02020603050405020304" pitchFamily="18" charset="0"/>
              <a:cs typeface="Times New Roman" panose="02020603050405020304" pitchFamily="18" charset="0"/>
            </a:endParaRPr>
          </a:p>
          <a:p>
            <a:pPr>
              <a:lnSpc>
                <a:spcPct val="170000"/>
              </a:lnSpc>
            </a:pPr>
            <a:r>
              <a:rPr lang="en-US" sz="1600" dirty="0" smtClean="0">
                <a:latin typeface="Times New Roman" panose="02020603050405020304" pitchFamily="18" charset="0"/>
                <a:cs typeface="Times New Roman" panose="02020603050405020304" pitchFamily="18" charset="0"/>
              </a:rPr>
              <a:t>Walmart </a:t>
            </a:r>
            <a:r>
              <a:rPr lang="en-US" sz="1600" dirty="0">
                <a:latin typeface="Times New Roman" panose="02020603050405020304" pitchFamily="18" charset="0"/>
                <a:cs typeface="Times New Roman" panose="02020603050405020304" pitchFamily="18" charset="0"/>
              </a:rPr>
              <a:t>Company should encourage its employees who face sexual harassment to break their silence. </a:t>
            </a:r>
            <a:endParaRPr lang="en-US" sz="1600" dirty="0" smtClean="0">
              <a:latin typeface="Times New Roman" panose="02020603050405020304" pitchFamily="18" charset="0"/>
              <a:cs typeface="Times New Roman" panose="02020603050405020304" pitchFamily="18" charset="0"/>
            </a:endParaRPr>
          </a:p>
          <a:p>
            <a:pPr>
              <a:lnSpc>
                <a:spcPct val="170000"/>
              </a:lnSpc>
            </a:pPr>
            <a:r>
              <a:rPr lang="en-US" sz="1600" dirty="0" smtClean="0">
                <a:latin typeface="Times New Roman" panose="02020603050405020304" pitchFamily="18" charset="0"/>
                <a:cs typeface="Times New Roman" panose="02020603050405020304" pitchFamily="18" charset="0"/>
              </a:rPr>
              <a:t>The </a:t>
            </a:r>
            <a:r>
              <a:rPr lang="en-US" sz="1600" dirty="0">
                <a:latin typeface="Times New Roman" panose="02020603050405020304" pitchFamily="18" charset="0"/>
                <a:cs typeface="Times New Roman" panose="02020603050405020304" pitchFamily="18" charset="0"/>
              </a:rPr>
              <a:t>leaders should make sure that the culprits face legal action in order to promote fairness at the workplace. The leaders should not keep quiet or refuse to take action to those who are found culpable</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4598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Walmart leaders should encourage open communication by setting a precedent of reporting misconduct or harassment.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people at the top fail to create an environment where employee wellbeing is one of the company’s top priorities, workplace climate </a:t>
            </a:r>
            <a:r>
              <a:rPr lang="en-US" dirty="0" smtClean="0">
                <a:latin typeface="Times New Roman" panose="02020603050405020304" pitchFamily="18" charset="0"/>
                <a:cs typeface="Times New Roman" panose="02020603050405020304" pitchFamily="18" charset="0"/>
              </a:rPr>
              <a:t>suffers (Ullrich </a:t>
            </a:r>
            <a:r>
              <a:rPr lang="en-US" dirty="0">
                <a:latin typeface="Times New Roman" panose="02020603050405020304" pitchFamily="18" charset="0"/>
                <a:cs typeface="Times New Roman" panose="02020603050405020304" pitchFamily="18" charset="0"/>
              </a:rPr>
              <a:t>et al., 2009).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Since </a:t>
            </a:r>
            <a:r>
              <a:rPr lang="en-US" dirty="0">
                <a:latin typeface="Times New Roman" panose="02020603050405020304" pitchFamily="18" charset="0"/>
                <a:cs typeface="Times New Roman" panose="02020603050405020304" pitchFamily="18" charset="0"/>
              </a:rPr>
              <a:t>the leader is seen as the example to follow, leaders who engage in unfair practices will see trickle-down effects to poor wellbeing at work; likewise, displays of fairness, openness, and trust will reverberate throughout the organization.</a:t>
            </a:r>
          </a:p>
          <a:p>
            <a:endParaRPr lang="en-US" dirty="0"/>
          </a:p>
        </p:txBody>
      </p:sp>
    </p:spTree>
    <p:extLst>
      <p:ext uri="{BB962C8B-B14F-4D97-AF65-F5344CB8AC3E}">
        <p14:creationId xmlns:p14="http://schemas.microsoft.com/office/powerpoint/2010/main" val="165459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Hogg, M. A. (2001). A social identity theory of leadership. Personality and social psychology review, 5(3), 184-200.</a:t>
            </a:r>
          </a:p>
          <a:p>
            <a:pPr>
              <a:lnSpc>
                <a:spcPct val="150000"/>
              </a:lnSpc>
            </a:pPr>
            <a:r>
              <a:rPr lang="en-US" dirty="0">
                <a:latin typeface="Times New Roman" panose="02020603050405020304" pitchFamily="18" charset="0"/>
                <a:cs typeface="Times New Roman" panose="02020603050405020304" pitchFamily="18" charset="0"/>
              </a:rPr>
              <a:t>Hogg, M. A., van </a:t>
            </a:r>
            <a:r>
              <a:rPr lang="en-US" dirty="0" err="1">
                <a:latin typeface="Times New Roman" panose="02020603050405020304" pitchFamily="18" charset="0"/>
                <a:cs typeface="Times New Roman" panose="02020603050405020304" pitchFamily="18" charset="0"/>
              </a:rPr>
              <a:t>Knippenberg</a:t>
            </a:r>
            <a:r>
              <a:rPr lang="en-US" dirty="0">
                <a:latin typeface="Times New Roman" panose="02020603050405020304" pitchFamily="18" charset="0"/>
                <a:cs typeface="Times New Roman" panose="02020603050405020304" pitchFamily="18" charset="0"/>
              </a:rPr>
              <a:t>, D., &amp;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D. E. (2012). The social identity theory of leadership: Theoretical origins, research findings, and conceptual developments. European Review of Social Psychology, 23(1), 258–304</a:t>
            </a:r>
          </a:p>
          <a:p>
            <a:pPr>
              <a:lnSpc>
                <a:spcPct val="150000"/>
              </a:lnSpc>
            </a:pPr>
            <a:r>
              <a:rPr lang="en-US" dirty="0">
                <a:latin typeface="Times New Roman" panose="02020603050405020304" pitchFamily="18" charset="0"/>
                <a:cs typeface="Times New Roman" panose="02020603050405020304" pitchFamily="18" charset="0"/>
              </a:rPr>
              <a:t>Ullrich, J., Christ, O., &amp; van Dick, R. (2009). Substitutes for procedural fairness: Prototypical leaders are endorsed whether they are fair or not. Journal of Applied Psychology, 94(1), 235</a:t>
            </a:r>
            <a:r>
              <a:rPr lang="en-US" dirty="0"/>
              <a:t>.</a:t>
            </a:r>
          </a:p>
        </p:txBody>
      </p:sp>
    </p:spTree>
    <p:extLst>
      <p:ext uri="{BB962C8B-B14F-4D97-AF65-F5344CB8AC3E}">
        <p14:creationId xmlns:p14="http://schemas.microsoft.com/office/powerpoint/2010/main" val="21598880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617</TotalTime>
  <Words>1090</Words>
  <Application>Microsoft Office PowerPoint</Application>
  <PresentationFormat>Widescreen</PresentationFormat>
  <Paragraphs>53</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How Senior Leadership can create a climate/culture that fosters fairness.</vt:lpstr>
      <vt:lpstr>Introduction </vt:lpstr>
      <vt:lpstr>Avoiding discrimination and bias</vt:lpstr>
      <vt:lpstr>Cont…</vt:lpstr>
      <vt:lpstr>Egalitarianism </vt:lpstr>
      <vt:lpstr>Promoting openness in the workplace</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Senior Leadership can create a climate/culture that fosters fairness.</dc:title>
  <dc:creator>HENRY</dc:creator>
  <cp:lastModifiedBy>HENRY</cp:lastModifiedBy>
  <cp:revision>9</cp:revision>
  <dcterms:created xsi:type="dcterms:W3CDTF">2019-10-04T06:35:34Z</dcterms:created>
  <dcterms:modified xsi:type="dcterms:W3CDTF">2019-10-05T03:36:35Z</dcterms:modified>
</cp:coreProperties>
</file>